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7A946D"/>
    <a:srgbClr val="79936C"/>
    <a:srgbClr val="FFFFFF"/>
    <a:srgbClr val="FFFF99"/>
    <a:srgbClr val="818137"/>
    <a:srgbClr val="663300"/>
    <a:srgbClr val="996633"/>
    <a:srgbClr val="CC9900"/>
    <a:srgbClr val="99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Umereni stil 2 – Naglašav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>
            <a:extLst>
              <a:ext uri="{FF2B5EF4-FFF2-40B4-BE49-F238E27FC236}">
                <a16:creationId xmlns="" xmlns:a16="http://schemas.microsoft.com/office/drawing/2014/main" id="{76F834BB-2C93-418E-B936-78DAEA6C20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>
            <a:extLst>
              <a:ext uri="{FF2B5EF4-FFF2-40B4-BE49-F238E27FC236}">
                <a16:creationId xmlns="" xmlns:a16="http://schemas.microsoft.com/office/drawing/2014/main" id="{77E54DE6-464E-4BFF-A2B3-A8AF90DC36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21642-98CD-46E2-8AD3-0B01CDA5D61D}" type="datetimeFigureOut">
              <a:rPr lang="sr-Latn-RS" smtClean="0"/>
              <a:pPr/>
              <a:t>20.4.2020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="" xmlns:a16="http://schemas.microsoft.com/office/drawing/2014/main" id="{B32E32B2-FE6E-4EBE-8690-C38CA2C524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="" xmlns:a16="http://schemas.microsoft.com/office/drawing/2014/main" id="{CBD0EE5A-5B06-4A5E-9FE0-B2D3983587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C16E7-8E99-4853-87B7-E7879BA5FD93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="" xmlns:p14="http://schemas.microsoft.com/office/powerpoint/2010/main" val="22689207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75B0DD7-AEB4-4830-86ED-957637FFB4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C5C651B-34FA-41BB-944C-26B35FE3958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75D673B-1BF0-4744-A25D-C523B16D3066}" type="datetimeFigureOut">
              <a:rPr lang="en-US"/>
              <a:pPr>
                <a:defRPr/>
              </a:pPr>
              <a:t>20-Apr-20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FE0C8055-5340-4860-9F9F-D8C8BA2227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70649CC-1F11-497C-8996-9D6F811ADE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19FCF2-1ADC-4B58-83A0-4807285F56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843E8D-561F-4A32-9705-90C5593CD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500636-FD74-40F5-BA8A-91B219047B40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1341438"/>
            <a:ext cx="7634287" cy="46085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95B13A3-8C5F-43A4-AFE4-643DC57D7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09CF4D8-F10E-4DF1-9A44-947696C92F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B9FA999-C043-4F67-B72D-979B3D9FD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F3F5309-D0A4-4FE2-8611-427AFECC1FA5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28083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44577A1-D917-4A12-950A-758D2D954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93765AB-090F-4BC1-B606-9031F915C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F60B6F5-C92D-4945-A811-BDB1CF374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FBF3-7D41-43E5-8978-070487D90AA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115753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260350"/>
            <a:ext cx="2160587" cy="5865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60350"/>
            <a:ext cx="6329363" cy="5865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9D8E065-69BF-4C29-8862-A9D2D77B6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3D9FD59-ECAE-44C3-9A83-BB9D2BB56B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B5E0E4B-5272-47C5-AF92-A870B0F62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F0BDC-C975-4518-8FF2-DE2855FB0DCB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233775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C905742-1B06-4C64-8693-803232CE6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99FE456-AEBE-485E-BE10-9C0851326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9CC5A9B-8FA2-4F91-94ED-CDC9712B1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FD345-404E-40B8-8603-D7E43452E69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201188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BE0F98E-BECF-4A32-A5B9-978DA167E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2041F57-15C9-4789-8894-DCA2AC70F7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82A95AE-D9D4-40AE-A8F9-FD778D7E7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FB15FC-9D67-41FA-BE87-99652C9A7DE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40229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125538"/>
            <a:ext cx="367347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325" y="1125538"/>
            <a:ext cx="3673475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C02750-49F2-4EBB-B059-E075D34289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806378B-6F22-4D96-91E9-18253997E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5546B99-BBD6-4A70-AA76-B39071414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C7228-8DC6-4985-AA57-88E8C7229376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253780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180F39F-5983-42D8-959E-E5554D3FB3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52D19640-81F1-4FDB-A736-DCF77B60CA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DA3602D8-CDB3-4046-B36E-358071870F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1ED63E-2934-4470-AE21-50DF1F84F5E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307946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F5957C4E-D6E3-4F97-A656-32DD83E787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BB8D965-750E-418B-9003-E9B94B580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987A964-8939-47EB-93E1-60FDAD5D5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64EB0-04CE-49B8-B9BD-07ADA50CB788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282362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C416AB5-5867-4E0A-BE7D-229E333B8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99CC19D-2D0A-43B1-A14C-C3A51FF017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6AFC6DD-0506-4735-90C1-DABAB82EF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E0C7F-5DB4-4768-B4EE-21F2331BD8AA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308894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C5859CE-9B0E-4C2A-823C-303EB9ED4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EA78C34-DA2C-4495-8B7B-F4573E696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A61CAC-A3BC-45B5-881C-D7D7EFA93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5EFA4-DA06-4560-9109-83D39E00F9F3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353592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AC3ECD-9477-4165-A0E5-087807F11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BDFA734-C381-46E8-8880-88967D488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6F447EF-8731-4E04-9E62-585001390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31114-34D9-4587-81DE-DCFB00A024D7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="" xmlns:p14="http://schemas.microsoft.com/office/powerpoint/2010/main" val="317910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6BA8A20F-3267-4202-862B-1D1154473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60350"/>
            <a:ext cx="8642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BC7FCEA0-DE68-4EF8-8C8E-086828488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125538"/>
            <a:ext cx="74993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29BC4536-4D79-4959-A5BA-66A8F581FE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492BD1F-2015-4D80-9FBC-0CE17C6063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04B9C446-1DA9-4B3A-8D14-DD09BC5DAA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70ACA34-2B34-40DA-B213-5C9A146E100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vir za tekst 3">
            <a:extLst>
              <a:ext uri="{FF2B5EF4-FFF2-40B4-BE49-F238E27FC236}">
                <a16:creationId xmlns="" xmlns:a16="http://schemas.microsoft.com/office/drawing/2014/main" id="{E89C5E07-170E-45FF-90A3-F8B72C386D73}"/>
              </a:ext>
            </a:extLst>
          </p:cNvPr>
          <p:cNvSpPr txBox="1"/>
          <p:nvPr/>
        </p:nvSpPr>
        <p:spPr>
          <a:xfrm>
            <a:off x="467544" y="404664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solidFill>
                  <a:srgbClr val="002060"/>
                </a:solidFill>
              </a:rPr>
              <a:t>ДА ЛИ ЗНАТЕ КОЈА ЈЕ ОВО ВРСТА ПТИЦЕ?</a:t>
            </a:r>
            <a:endParaRPr lang="sr-Latn-RS" sz="2400" dirty="0">
              <a:solidFill>
                <a:srgbClr val="00206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C2A2D6D-C7D0-4948-9EA7-47037383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548" y="188640"/>
            <a:ext cx="2115495" cy="288365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414813F0-4676-415F-A9E6-52418589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2924944"/>
            <a:ext cx="4826262" cy="2596529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="" xmlns:a16="http://schemas.microsoft.com/office/drawing/2014/main" id="{5EBA8AC3-D4BB-4B42-9B8C-31BB2ED2B5A3}"/>
              </a:ext>
            </a:extLst>
          </p:cNvPr>
          <p:cNvSpPr/>
          <p:nvPr/>
        </p:nvSpPr>
        <p:spPr bwMode="auto">
          <a:xfrm>
            <a:off x="4716016" y="1412776"/>
            <a:ext cx="2520280" cy="1008112"/>
          </a:xfrm>
          <a:prstGeom prst="wedgeEllipseCallout">
            <a:avLst>
              <a:gd name="adj1" fmla="val 68557"/>
              <a:gd name="adj2" fmla="val -11115"/>
            </a:avLst>
          </a:prstGeom>
          <a:solidFill>
            <a:srgbClr val="7A946D"/>
          </a:solidFill>
          <a:ln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</a:t>
            </a:r>
            <a:r>
              <a:rPr kumimoji="0" lang="sr-Cyrl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ако је!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То </a:t>
            </a:r>
            <a:r>
              <a:rPr kumimoji="0" lang="sr-Cyrl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је врабац!</a:t>
            </a:r>
            <a:endParaRPr kumimoji="0" 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Čuvar mesta za podnožje 9">
            <a:extLst>
              <a:ext uri="{FF2B5EF4-FFF2-40B4-BE49-F238E27FC236}">
                <a16:creationId xmlns="" xmlns:a16="http://schemas.microsoft.com/office/drawing/2014/main" id="{F83C5E3D-7379-479C-B8CF-7AA14B24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</a:t>
            </a:r>
            <a:r>
              <a:rPr lang="ru-RU" dirty="0" smtClean="0"/>
              <a:t>МИРЈАНА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ОШ" КРАЉ ПЕТАР II КАРАЂОРЂЕВИЋ"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14921">
        <p15:prstTrans prst="wind"/>
      </p:transition>
    </mc:Choice>
    <mc:Fallback>
      <p:transition spd="slow" advTm="14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2627784" y="340072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Arial" charset="0"/>
              </a:rPr>
              <a:t>Шта </a:t>
            </a:r>
            <a:r>
              <a:rPr lang="ru-RU" dirty="0">
                <a:latin typeface="Arial" charset="0"/>
              </a:rPr>
              <a:t>је Пудика подигло са земље?</a:t>
            </a:r>
          </a:p>
        </p:txBody>
      </p:sp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042B94FF-84A3-4F03-AB45-BCD12C81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876692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</a:t>
            </a:r>
            <a:r>
              <a:rPr lang="ru-RU" dirty="0" smtClean="0"/>
              <a:t>МИРЈАНА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42698"/>
            <a:ext cx="5072098" cy="372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531010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028663" cy="2765296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2796631" y="83443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latin typeface="Arial" charset="0"/>
            </a:endParaRPr>
          </a:p>
          <a:p>
            <a:pPr algn="ctr"/>
            <a:r>
              <a:rPr lang="ru-RU" dirty="0" smtClean="0">
                <a:latin typeface="Arial" charset="0"/>
              </a:rPr>
              <a:t>Какав </a:t>
            </a:r>
            <a:r>
              <a:rPr lang="ru-RU" dirty="0">
                <a:latin typeface="Arial" charset="0"/>
              </a:rPr>
              <a:t>је Пудик?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B6B76CD-815A-4E99-9313-08EC357C2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2428868"/>
            <a:ext cx="5269284" cy="3512856"/>
          </a:xfrm>
          <a:prstGeom prst="rect">
            <a:avLst/>
          </a:prstGeom>
        </p:spPr>
      </p:pic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CADA8625-FB09-4DF0-AD11-E1999414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091006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80680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009067" cy="273858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2411760" y="116632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Наведи мајчине особине.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2A411AE-FF64-4889-9FBF-020525896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3571876"/>
            <a:ext cx="4143372" cy="2330647"/>
          </a:xfrm>
          <a:prstGeom prst="rect">
            <a:avLst/>
          </a:prstGeom>
        </p:spPr>
      </p:pic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93375325-3037-4ADB-82EC-E0C6D28B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733816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2322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009067" cy="2738584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2411760" y="116632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Која је поука ове приче?</a:t>
            </a:r>
          </a:p>
        </p:txBody>
      </p:sp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EB6AB05D-638D-4778-B67C-BC37E09124C6}"/>
              </a:ext>
            </a:extLst>
          </p:cNvPr>
          <p:cNvSpPr txBox="1"/>
          <p:nvPr/>
        </p:nvSpPr>
        <p:spPr>
          <a:xfrm>
            <a:off x="0" y="1750022"/>
            <a:ext cx="7380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-Треба да верујемо онима који нас воле.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-У непознатој ситуацији треба бити опрезан.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-Тешко оном ко не зна, а учити се не да.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- Претерана радозналост и непослушност могу да изазову непријатности.</a:t>
            </a:r>
          </a:p>
        </p:txBody>
      </p:sp>
      <p:sp>
        <p:nvSpPr>
          <p:cNvPr id="6" name="Čuvar mesta za podnožje 5">
            <a:extLst>
              <a:ext uri="{FF2B5EF4-FFF2-40B4-BE49-F238E27FC236}">
                <a16:creationId xmlns="" xmlns:a16="http://schemas.microsoft.com/office/drawing/2014/main" id="{CF70BB63-43BB-493B-BB4F-486E7277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ДУПАЛО МИРЈАНА ОШ" КРАЉ ПЕТАР II КАРАЂОРЂЕВИЋ"</a:t>
            </a: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14752"/>
            <a:ext cx="4352236" cy="246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3156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C94D2D7B-E537-4B24-8C80-BAFE24934797}"/>
              </a:ext>
            </a:extLst>
          </p:cNvPr>
          <p:cNvSpPr txBox="1"/>
          <p:nvPr/>
        </p:nvSpPr>
        <p:spPr>
          <a:xfrm>
            <a:off x="539552" y="404664"/>
            <a:ext cx="80648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dirty="0">
                <a:solidFill>
                  <a:schemeClr val="accent6">
                    <a:lumMod val="50000"/>
                  </a:schemeClr>
                </a:solidFill>
              </a:rPr>
              <a:t>Препиши у свеску.</a:t>
            </a:r>
          </a:p>
          <a:p>
            <a:endParaRPr lang="sr-Cyrl-R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Књижевни род: 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епика</a:t>
            </a: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Књижевна врста: 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приповетка</a:t>
            </a: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Ликови: </a:t>
            </a:r>
            <a:r>
              <a:rPr lang="sr-Cyrl-RS" sz="2000" dirty="0" err="1">
                <a:solidFill>
                  <a:schemeClr val="accent6">
                    <a:lumMod val="50000"/>
                  </a:schemeClr>
                </a:solidFill>
              </a:rPr>
              <a:t>Пудик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, мама</a:t>
            </a: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Непознате речи: 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стреха, кучина, маховина, чедо.</a:t>
            </a: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Место радње: 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двориште, испод стрехе.</a:t>
            </a:r>
          </a:p>
          <a:p>
            <a:pPr marL="285750" indent="-285750">
              <a:buFontTx/>
              <a:buChar char="-"/>
            </a:pPr>
            <a:r>
              <a:rPr lang="sr-Cyrl-RS" sz="2000" b="1" dirty="0">
                <a:solidFill>
                  <a:schemeClr val="accent6">
                    <a:lumMod val="50000"/>
                  </a:schemeClr>
                </a:solidFill>
              </a:rPr>
              <a:t>Особине ликова:  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мама-  брижна, осећајна, пожртвована.</a:t>
            </a:r>
          </a:p>
          <a:p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                                   </a:t>
            </a:r>
            <a:r>
              <a:rPr lang="sr-Cyrl-RS" sz="2000" dirty="0" err="1">
                <a:solidFill>
                  <a:schemeClr val="accent6">
                    <a:lumMod val="50000"/>
                  </a:schemeClr>
                </a:solidFill>
              </a:rPr>
              <a:t>Пудик</a:t>
            </a:r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непослушан, радознао, неповерљив,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својеглав, лакомислен, несташан..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- Поука:-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-Треба да верујемо онима који нас воле.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-У непознатој ситуацији треба бити опрезан.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-Тешко оном ко не зна, а учити се не да.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- Претерана радозналост и непослушност могу да изазову непријатности.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r-Cyrl-R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sr-Latn-R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3417B75-8B0E-4D2D-A502-6303BFDB8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285728"/>
            <a:ext cx="3286116" cy="1851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Čuvar mesta za podnožje 4">
            <a:extLst>
              <a:ext uri="{FF2B5EF4-FFF2-40B4-BE49-F238E27FC236}">
                <a16:creationId xmlns="" xmlns:a16="http://schemas.microsoft.com/office/drawing/2014/main" id="{96C59A8E-8429-42D3-9658-61202F05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733816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944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D3A4651D-B8BD-48D0-87A3-23F840CEE76B}"/>
              </a:ext>
            </a:extLst>
          </p:cNvPr>
          <p:cNvSpPr txBox="1"/>
          <p:nvPr/>
        </p:nvSpPr>
        <p:spPr>
          <a:xfrm>
            <a:off x="1259632" y="33350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accent6">
                    <a:lumMod val="50000"/>
                  </a:schemeClr>
                </a:solidFill>
              </a:rPr>
              <a:t>ДОМАЋИ</a:t>
            </a:r>
            <a:r>
              <a:rPr lang="sr-Cyrl-R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Cyrl-RS" sz="3200" dirty="0">
                <a:solidFill>
                  <a:schemeClr val="accent6">
                    <a:lumMod val="50000"/>
                  </a:schemeClr>
                </a:solidFill>
              </a:rPr>
              <a:t>ЗАДАТАК:</a:t>
            </a:r>
            <a:endParaRPr lang="sr-Latn-R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Okvir za tekst 2">
            <a:extLst>
              <a:ext uri="{FF2B5EF4-FFF2-40B4-BE49-F238E27FC236}">
                <a16:creationId xmlns="" xmlns:a16="http://schemas.microsoft.com/office/drawing/2014/main" id="{7D6246E4-B7C0-48BC-B311-A36B54B07932}"/>
              </a:ext>
            </a:extLst>
          </p:cNvPr>
          <p:cNvSpPr txBox="1"/>
          <p:nvPr/>
        </p:nvSpPr>
        <p:spPr>
          <a:xfrm>
            <a:off x="467544" y="918282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Разврстај особине врабице и врапчића у табелу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ru-RU" dirty="0"/>
              <a:t>млад, опрезан, преплашен, стрпљив, неискусан, мудар, храбар, незрео, жутокљун,радознао, пожртвован, непослушан, неопрезан, брз, накострешен, нестрпљив.</a:t>
            </a:r>
          </a:p>
          <a:p>
            <a:endParaRPr lang="sr-Latn-R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Tabela 6">
            <a:extLst>
              <a:ext uri="{FF2B5EF4-FFF2-40B4-BE49-F238E27FC236}">
                <a16:creationId xmlns="" xmlns:a16="http://schemas.microsoft.com/office/drawing/2014/main" id="{7D57CA89-52AE-4A0B-B2EF-E8D527620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3257971"/>
              </p:ext>
            </p:extLst>
          </p:nvPr>
        </p:nvGraphicFramePr>
        <p:xfrm>
          <a:off x="564232" y="2213968"/>
          <a:ext cx="6096000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="" xmlns:a16="http://schemas.microsoft.com/office/drawing/2014/main" val="2275281916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620150188"/>
                    </a:ext>
                  </a:extLst>
                </a:gridCol>
              </a:tblGrid>
              <a:tr h="302917">
                <a:tc>
                  <a:txBody>
                    <a:bodyPr/>
                    <a:lstStyle/>
                    <a:p>
                      <a:r>
                        <a:rPr lang="sr-Cyrl-R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Врабица</a:t>
                      </a:r>
                      <a:endParaRPr lang="sr-Latn-R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Врабац</a:t>
                      </a:r>
                      <a:endParaRPr lang="sr-Latn-R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457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R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09660781"/>
                  </a:ext>
                </a:extLst>
              </a:tr>
            </a:tbl>
          </a:graphicData>
        </a:graphic>
      </p:graphicFrame>
      <p:sp>
        <p:nvSpPr>
          <p:cNvPr id="9" name="Okvir za tekst 8">
            <a:extLst>
              <a:ext uri="{FF2B5EF4-FFF2-40B4-BE49-F238E27FC236}">
                <a16:creationId xmlns="" xmlns:a16="http://schemas.microsoft.com/office/drawing/2014/main" id="{F537D63C-D5D1-4737-AC00-C11E96B41896}"/>
              </a:ext>
            </a:extLst>
          </p:cNvPr>
          <p:cNvSpPr txBox="1"/>
          <p:nvPr/>
        </p:nvSpPr>
        <p:spPr>
          <a:xfrm>
            <a:off x="395536" y="3312387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2. Препиши све речи умањеног значења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sr-Latn-R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Okvir za tekst 10">
            <a:extLst>
              <a:ext uri="{FF2B5EF4-FFF2-40B4-BE49-F238E27FC236}">
                <a16:creationId xmlns="" xmlns:a16="http://schemas.microsoft.com/office/drawing/2014/main" id="{B4E6C90C-DBCB-4773-88C2-D38C3D85114B}"/>
              </a:ext>
            </a:extLst>
          </p:cNvPr>
          <p:cNvSpPr txBox="1"/>
          <p:nvPr/>
        </p:nvSpPr>
        <p:spPr>
          <a:xfrm>
            <a:off x="467544" y="407707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3. Илуструј причу.</a:t>
            </a:r>
            <a:endParaRPr lang="sr-Latn-RS" dirty="0"/>
          </a:p>
        </p:txBody>
      </p:sp>
      <p:sp>
        <p:nvSpPr>
          <p:cNvPr id="12" name="Čuvar mesta za podnožje 11">
            <a:extLst>
              <a:ext uri="{FF2B5EF4-FFF2-40B4-BE49-F238E27FC236}">
                <a16:creationId xmlns="" xmlns:a16="http://schemas.microsoft.com/office/drawing/2014/main" id="{A732EA57-C786-4380-B0A3-716317AD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805254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32606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B1D539AD-90AA-4A6D-8E39-03DC34ADC264}"/>
              </a:ext>
            </a:extLst>
          </p:cNvPr>
          <p:cNvSpPr txBox="1"/>
          <p:nvPr/>
        </p:nvSpPr>
        <p:spPr>
          <a:xfrm>
            <a:off x="395536" y="357166"/>
            <a:ext cx="82089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/>
              <a:t>Занимљивости:</a:t>
            </a:r>
          </a:p>
          <a:p>
            <a:r>
              <a:rPr lang="sr-Cyrl-RS" sz="1600" dirty="0"/>
              <a:t>Данас је познато више од 12 врста домаћег врапца, присутан је и као кућни љубимац код неких људи.</a:t>
            </a:r>
          </a:p>
          <a:p>
            <a:r>
              <a:rPr lang="sr-Cyrl-RS" sz="1600" dirty="0"/>
              <a:t>Врабац је најраспрострањенија птица на свету, иако се у многим земљама његов број значајно смањио.</a:t>
            </a:r>
          </a:p>
          <a:p>
            <a:r>
              <a:rPr lang="sr-Cyrl-RS" sz="1600" dirty="0"/>
              <a:t>По једној будистичкој легенди, кад је Буда доживео духовно буђење и сетио се свих пређашњих реинкарнација сва су се жива бића дошла поклонити. Врапци су дошли посљедњи, па им је за казну свезао ноге. Од тог доба врапци скакућу.</a:t>
            </a:r>
          </a:p>
          <a:p>
            <a:r>
              <a:rPr lang="sr-Cyrl-RS" sz="1600" dirty="0"/>
              <a:t>У Библији се на неколико места спомињу врапци.</a:t>
            </a:r>
          </a:p>
          <a:p>
            <a:r>
              <a:rPr lang="sr-Cyrl-RS" sz="1600" dirty="0"/>
              <a:t>У неким земљама (посебно у земљама у којима су врапци ретки) се понекад у Зоолошким вртовима могу наћи примерци домаћег врапца.</a:t>
            </a:r>
          </a:p>
          <a:p>
            <a:r>
              <a:rPr lang="sr-Cyrl-RS" sz="1600" dirty="0"/>
              <a:t>Врабац је незванични симбол Београда.</a:t>
            </a:r>
          </a:p>
          <a:p>
            <a:r>
              <a:rPr lang="sr-Cyrl-RS" sz="1600" dirty="0"/>
              <a:t>Врабац са опанцима и шајкачом на глави је заштитни знак Врњачке Бање.</a:t>
            </a:r>
          </a:p>
          <a:p>
            <a:endParaRPr lang="sr-Latn-RS" sz="1600" dirty="0"/>
          </a:p>
        </p:txBody>
      </p:sp>
      <p:sp>
        <p:nvSpPr>
          <p:cNvPr id="4" name="Čuvar mesta za podnožje 3">
            <a:extLst>
              <a:ext uri="{FF2B5EF4-FFF2-40B4-BE49-F238E27FC236}">
                <a16:creationId xmlns="" xmlns:a16="http://schemas.microsoft.com/office/drawing/2014/main" id="{1750A6DB-3476-42C0-B94A-249F348D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55776" y="6381774"/>
            <a:ext cx="3730736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649063"/>
            <a:ext cx="3786214" cy="270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9288140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B1D539AD-90AA-4A6D-8E39-03DC34ADC264}"/>
              </a:ext>
            </a:extLst>
          </p:cNvPr>
          <p:cNvSpPr txBox="1"/>
          <p:nvPr/>
        </p:nvSpPr>
        <p:spPr>
          <a:xfrm>
            <a:off x="395536" y="562135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Занимљивости:</a:t>
            </a:r>
          </a:p>
          <a:p>
            <a:r>
              <a:rPr lang="ru-RU" dirty="0"/>
              <a:t>Домаћи врабац је веома жилав и упркос малом стасу снажнији је и лукавији од већине других птица. Врабац је јединствена птица и због своје способности прилагођавања опстаје и живи чак и у леденом Сибуру али и на несносним врућинама арапске пустиње у бедуинским селима. </a:t>
            </a:r>
          </a:p>
          <a:p>
            <a:endParaRPr lang="sr-Latn-RS" dirty="0"/>
          </a:p>
        </p:txBody>
      </p:sp>
      <p:sp>
        <p:nvSpPr>
          <p:cNvPr id="6" name="Čuvar mesta za podnožje 5">
            <a:extLst>
              <a:ext uri="{FF2B5EF4-FFF2-40B4-BE49-F238E27FC236}">
                <a16:creationId xmlns="" xmlns:a16="http://schemas.microsoft.com/office/drawing/2014/main" id="{86A929D3-8BC9-4D70-9A3E-F2C680C6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590940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500306"/>
            <a:ext cx="5641992" cy="32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273302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E2ED0721-A255-4614-85FE-F964F0EC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-38742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DD3772E5-258E-4596-BCF0-0A658E22C6AD}"/>
              </a:ext>
            </a:extLst>
          </p:cNvPr>
          <p:cNvSpPr/>
          <p:nvPr/>
        </p:nvSpPr>
        <p:spPr bwMode="auto">
          <a:xfrm>
            <a:off x="5004048" y="836712"/>
            <a:ext cx="2520280" cy="1368152"/>
          </a:xfrm>
          <a:prstGeom prst="wedgeEllipseCallout">
            <a:avLst>
              <a:gd name="adj1" fmla="val 68557"/>
              <a:gd name="adj2" fmla="val -11115"/>
            </a:avLst>
          </a:prstGeom>
          <a:solidFill>
            <a:srgbClr val="7A946D"/>
          </a:solidFill>
          <a:ln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Cyrl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Ово су младунци врапца.</a:t>
            </a:r>
            <a:endParaRPr kumimoji="0" 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83009F0C-B95D-41F7-81B3-E085C3B3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401" y="196432"/>
            <a:ext cx="3194475" cy="239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56343DD2-9208-4C42-9CA6-1C7EF85C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4810" y="6305221"/>
            <a:ext cx="4188894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000372"/>
            <a:ext cx="4163592" cy="313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174268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4">
            <a:extLst>
              <a:ext uri="{FF2B5EF4-FFF2-40B4-BE49-F238E27FC236}">
                <a16:creationId xmlns="" xmlns:a16="http://schemas.microsoft.com/office/drawing/2014/main" id="{B68DB293-35B2-4D71-89DB-94438428003D}"/>
              </a:ext>
            </a:extLst>
          </p:cNvPr>
          <p:cNvSpPr txBox="1"/>
          <p:nvPr/>
        </p:nvSpPr>
        <p:spPr>
          <a:xfrm>
            <a:off x="5688225" y="3429000"/>
            <a:ext cx="320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/>
              <a:t>„ Врапчић“ Максим Горки</a:t>
            </a:r>
            <a:endParaRPr lang="sr-Latn-RS" sz="2800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9B74FCB7-23EF-4F1B-A9ED-4F7B751E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-102730"/>
            <a:ext cx="2115495" cy="2883658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="" xmlns:a16="http://schemas.microsoft.com/office/drawing/2014/main" id="{5CA784F0-EF9F-4B20-BF86-5B1C83395E06}"/>
              </a:ext>
            </a:extLst>
          </p:cNvPr>
          <p:cNvSpPr/>
          <p:nvPr/>
        </p:nvSpPr>
        <p:spPr bwMode="auto">
          <a:xfrm>
            <a:off x="2511082" y="437088"/>
            <a:ext cx="4221157" cy="1983800"/>
          </a:xfrm>
          <a:prstGeom prst="wedgeEllipseCallout">
            <a:avLst>
              <a:gd name="adj1" fmla="val 66671"/>
              <a:gd name="adj2" fmla="val 12130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latin typeface="Arial" charset="0"/>
              </a:rPr>
              <a:t>ДАНАС ЋЕМО САЗНАТИ </a:t>
            </a:r>
            <a:br>
              <a:rPr lang="ru-RU" dirty="0">
                <a:latin typeface="Arial" charset="0"/>
              </a:rPr>
            </a:br>
            <a:r>
              <a:rPr lang="ru-RU" dirty="0">
                <a:latin typeface="Arial" charset="0"/>
              </a:rPr>
              <a:t>ДО ЧЕГА НАС МОЖЕ ОДВЕСТИ ПРЕТЕРАНА НЕПОСЛУШНОСТ И РАДОЗНАЛОСТ.</a:t>
            </a:r>
            <a:br>
              <a:rPr lang="ru-RU" dirty="0">
                <a:latin typeface="Arial" charset="0"/>
              </a:rPr>
            </a:br>
            <a:endParaRPr lang="ru-RU" dirty="0">
              <a:latin typeface="Arial" charset="0"/>
            </a:endParaRPr>
          </a:p>
        </p:txBody>
      </p:sp>
      <p:sp>
        <p:nvSpPr>
          <p:cNvPr id="9" name="Čuvar mesta za podnožje 8">
            <a:extLst>
              <a:ext uri="{FF2B5EF4-FFF2-40B4-BE49-F238E27FC236}">
                <a16:creationId xmlns="" xmlns:a16="http://schemas.microsoft.com/office/drawing/2014/main" id="{80EDD96E-3316-4334-A526-E083C847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80112" y="637728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ОШ" КРАЉ ПЕТАР II КАРАЂОРЂЕВИЋ"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265221"/>
            <a:ext cx="4286280" cy="322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365335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2F0D65A9-7553-47CA-9938-0A5B4119B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-315416"/>
            <a:ext cx="2115495" cy="288365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36AC001-ADA4-4626-8DB5-99EA65E4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34" y="1340768"/>
            <a:ext cx="3009483" cy="4374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Oblačić za govor: Pravougaoni zaobljenih uglova 3">
            <a:extLst>
              <a:ext uri="{FF2B5EF4-FFF2-40B4-BE49-F238E27FC236}">
                <a16:creationId xmlns="" xmlns:a16="http://schemas.microsoft.com/office/drawing/2014/main" id="{E85A6799-3F55-4ECE-AA47-369B82CCA2CC}"/>
              </a:ext>
            </a:extLst>
          </p:cNvPr>
          <p:cNvSpPr/>
          <p:nvPr/>
        </p:nvSpPr>
        <p:spPr bwMode="auto">
          <a:xfrm>
            <a:off x="3528291" y="9454"/>
            <a:ext cx="2967881" cy="2662627"/>
          </a:xfrm>
          <a:prstGeom prst="wedgeRoundRectCallout">
            <a:avLst>
              <a:gd name="adj1" fmla="val 90797"/>
              <a:gd name="adj2" fmla="val -462"/>
              <a:gd name="adj3" fmla="val 16667"/>
            </a:avLst>
          </a:prstGeom>
          <a:solidFill>
            <a:srgbClr val="7A946D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Алексеј Максимович Пешков – Максим Горки (1898–1936.) </a:t>
            </a:r>
          </a:p>
          <a:p>
            <a:r>
              <a:rPr lang="ru-RU" dirty="0">
                <a:latin typeface="Arial" charset="0"/>
              </a:rPr>
              <a:t>Максим Горки је руски писац који је писао приповетке, романе и драме.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3121F19-92A2-4483-9BA1-43B30994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989" y="3000373"/>
            <a:ext cx="3214710" cy="3214710"/>
          </a:xfrm>
          <a:prstGeom prst="rect">
            <a:avLst/>
          </a:prstGeom>
        </p:spPr>
      </p:pic>
      <p:sp>
        <p:nvSpPr>
          <p:cNvPr id="6" name="Čuvar mesta za podnožje 5">
            <a:extLst>
              <a:ext uri="{FF2B5EF4-FFF2-40B4-BE49-F238E27FC236}">
                <a16:creationId xmlns="" xmlns:a16="http://schemas.microsoft.com/office/drawing/2014/main" id="{7E13A527-EDAC-4542-B1D9-5004C2B6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042" y="6357958"/>
            <a:ext cx="3786214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</a:t>
            </a:r>
            <a:r>
              <a:rPr lang="ru-RU" dirty="0" smtClean="0"/>
              <a:t>МИРЈАНА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ОШ" КРАЉ ПЕТАР II КАРАЂОРЂЕВИЋ"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21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2214545" y="620688"/>
            <a:ext cx="4468033" cy="1983800"/>
          </a:xfrm>
          <a:prstGeom prst="wedgeEllipseCallout">
            <a:avLst>
              <a:gd name="adj1" fmla="val 66671"/>
              <a:gd name="adj2" fmla="val 12130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Прича се налази у вашој Читанци, на стр. 126. и 127.</a:t>
            </a:r>
          </a:p>
          <a:p>
            <a:r>
              <a:rPr lang="ru-RU" dirty="0">
                <a:latin typeface="Arial" charset="0"/>
              </a:rPr>
              <a:t>Одговарамо усмено на питања.</a:t>
            </a:r>
          </a:p>
        </p:txBody>
      </p:sp>
      <p:sp>
        <p:nvSpPr>
          <p:cNvPr id="8" name="Oblačić za govor: Ovalni 7">
            <a:extLst>
              <a:ext uri="{FF2B5EF4-FFF2-40B4-BE49-F238E27FC236}">
                <a16:creationId xmlns="" xmlns:a16="http://schemas.microsoft.com/office/drawing/2014/main" id="{B3FC8244-D1FD-4B19-87B0-00E07AD731C9}"/>
              </a:ext>
            </a:extLst>
          </p:cNvPr>
          <p:cNvSpPr/>
          <p:nvPr/>
        </p:nvSpPr>
        <p:spPr bwMode="auto">
          <a:xfrm>
            <a:off x="5220072" y="2887798"/>
            <a:ext cx="2612119" cy="1045258"/>
          </a:xfrm>
          <a:prstGeom prst="wedgeEllipseCallout">
            <a:avLst>
              <a:gd name="adj1" fmla="val 39454"/>
              <a:gd name="adj2" fmla="val -71739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Cyrl-RS" dirty="0">
                <a:solidFill>
                  <a:schemeClr val="tx1"/>
                </a:solidFill>
                <a:latin typeface="Arial" charset="0"/>
              </a:rPr>
              <a:t>Где је живео млади врабац?</a:t>
            </a:r>
            <a:endParaRPr kumimoji="0" 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Čuvar mesta za podnožje 8">
            <a:extLst>
              <a:ext uri="{FF2B5EF4-FFF2-40B4-BE49-F238E27FC236}">
                <a16:creationId xmlns="" xmlns:a16="http://schemas.microsoft.com/office/drawing/2014/main" id="{70B03090-70A7-46A7-9B3A-45ED5BBC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948130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273514"/>
            <a:ext cx="4357718" cy="292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591998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3131840" y="620688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latin typeface="Arial" charset="0"/>
              </a:rPr>
              <a:t>Зашто је Пудик стално извиривао из гнезда?</a:t>
            </a:r>
          </a:p>
        </p:txBody>
      </p:sp>
      <p:sp>
        <p:nvSpPr>
          <p:cNvPr id="4" name="Čuvar mesta za podnožje 3">
            <a:extLst>
              <a:ext uri="{FF2B5EF4-FFF2-40B4-BE49-F238E27FC236}">
                <a16:creationId xmlns="" xmlns:a16="http://schemas.microsoft.com/office/drawing/2014/main" id="{14955E26-EDFE-4B3D-8EDA-45580B85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376758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</a:t>
            </a:r>
            <a:r>
              <a:rPr lang="ru-RU" dirty="0" smtClean="0"/>
              <a:t>МИРЈАНА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980226"/>
            <a:ext cx="4000528" cy="30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440812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3131840" y="620688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latin typeface="Arial" charset="0"/>
              </a:rPr>
              <a:t>Шта је мајка покушавала да објасни врапчићу?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52EE94E3-9FCA-4040-8A36-01DE78A13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86065"/>
            <a:ext cx="3280917" cy="2829017"/>
          </a:xfrm>
          <a:prstGeom prst="rect">
            <a:avLst/>
          </a:prstGeom>
        </p:spPr>
      </p:pic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2F89729F-FA71-40D4-BBEE-0D5D4677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4134" y="6310336"/>
            <a:ext cx="4233882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</a:t>
            </a:r>
            <a:r>
              <a:rPr lang="ru-RU" dirty="0" smtClean="0"/>
              <a:t>МИРЈАНА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143248"/>
            <a:ext cx="3878846" cy="291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498179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3131840" y="620688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>
                <a:latin typeface="Arial" charset="0"/>
              </a:rPr>
              <a:t>Шта је Пудик рекао када је први пут угледао човека?</a:t>
            </a:r>
          </a:p>
        </p:txBody>
      </p:sp>
      <p:sp>
        <p:nvSpPr>
          <p:cNvPr id="7" name="Čuvar mesta za podnožje 6">
            <a:extLst>
              <a:ext uri="{FF2B5EF4-FFF2-40B4-BE49-F238E27FC236}">
                <a16:creationId xmlns="" xmlns:a16="http://schemas.microsoft.com/office/drawing/2014/main" id="{74643CE1-7E8E-4F22-9B00-B0530AA32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3254" y="6237312"/>
            <a:ext cx="3690745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</a:t>
            </a:r>
            <a:endParaRPr lang="en-US" dirty="0" smtClean="0"/>
          </a:p>
          <a:p>
            <a:pPr>
              <a:defRPr/>
            </a:pPr>
            <a:r>
              <a:rPr lang="ru-RU" dirty="0" smtClean="0"/>
              <a:t>ОШ</a:t>
            </a:r>
            <a:r>
              <a:rPr lang="ru-RU" dirty="0"/>
              <a:t>" КРАЉ ПЕТАР II КАРАЂОРЂЕВИЋ"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00495"/>
            <a:ext cx="4429156" cy="33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259153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8767879-A59D-496A-A30A-30D61365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055" y="404664"/>
            <a:ext cx="2115495" cy="2883658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="" xmlns:a16="http://schemas.microsoft.com/office/drawing/2014/main" id="{0FFBD822-0A03-48F6-9F27-BC17F626FBDF}"/>
              </a:ext>
            </a:extLst>
          </p:cNvPr>
          <p:cNvSpPr/>
          <p:nvPr/>
        </p:nvSpPr>
        <p:spPr bwMode="auto">
          <a:xfrm>
            <a:off x="3203848" y="620688"/>
            <a:ext cx="3550738" cy="1440160"/>
          </a:xfrm>
          <a:prstGeom prst="wedgeEllipseCallout">
            <a:avLst>
              <a:gd name="adj1" fmla="val 79360"/>
              <a:gd name="adj2" fmla="val 45388"/>
            </a:avLst>
          </a:prstGeom>
          <a:solidFill>
            <a:srgbClr val="79936C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dirty="0">
                <a:latin typeface="Arial" charset="0"/>
              </a:rPr>
              <a:t>Шта пудик није знао?</a:t>
            </a:r>
          </a:p>
        </p:txBody>
      </p:sp>
      <p:sp>
        <p:nvSpPr>
          <p:cNvPr id="2" name="Čuvar mesta za podnožje 1">
            <a:extLst>
              <a:ext uri="{FF2B5EF4-FFF2-40B4-BE49-F238E27FC236}">
                <a16:creationId xmlns="" xmlns:a16="http://schemas.microsoft.com/office/drawing/2014/main" id="{9D5007F1-DBB6-44C8-B328-898263B7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0152" y="628652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ru-RU" dirty="0"/>
              <a:t>ДУПАЛО МИРЈАНА ОШ" КРАЉ ПЕТАР II КАРАЂОРЂЕВИЋ"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00495"/>
            <a:ext cx="4429156" cy="333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740819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Notes design template">
  <a:themeElements>
    <a:clrScheme name="Notes design template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Notes design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te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Notes design template</Template>
  <TotalTime>4958</TotalTime>
  <Words>671</Words>
  <Application>Microsoft Office PowerPoint</Application>
  <PresentationFormat>On-screen Show (4:3)</PresentationFormat>
  <Paragraphs>89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Notes design template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>CET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Milos M.</dc:creator>
  <cp:keywords/>
  <dc:description/>
  <cp:lastModifiedBy>pedja</cp:lastModifiedBy>
  <cp:revision>560</cp:revision>
  <cp:lastPrinted>1601-01-01T00:00:00Z</cp:lastPrinted>
  <dcterms:created xsi:type="dcterms:W3CDTF">2005-03-02T08:24:37Z</dcterms:created>
  <dcterms:modified xsi:type="dcterms:W3CDTF">2020-04-20T21:34:21Z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TC010731071033</vt:lpwstr>
  </property>
</Properties>
</file>